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64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slan Zhagypar" initials="RZ" lastIdx="1" clrIdx="0">
    <p:extLst>
      <p:ext uri="{19B8F6BF-5375-455C-9EA6-DF929625EA0E}">
        <p15:presenceInfo xmlns:p15="http://schemas.microsoft.com/office/powerpoint/2012/main" userId="b8866602e53c35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21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4A4E-F02A-4922-8CDF-7DD3FE0BB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DE4B7-4B0E-4AF5-9726-A2EE3CE17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19B45-DDFB-45F7-85B2-C57834FEA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3858-7764-48F1-960E-0CAB08A9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14705-E74B-475E-B0A3-ACE100B0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15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FF54-B233-49BE-9DB4-764695B8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38B0A-C168-4C21-9AAF-7753AFC1F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6C3F7-0F10-4AE4-8355-D4E6C7740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27492-FBBA-4B7E-9A31-EF9B3C1A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BED31-530A-47C6-922E-AC582E11A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5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BFCC9-A457-46D7-AC90-C302DC317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78B8E-6327-4184-B0DE-F28CA7B86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D98A-E3FE-40E1-B5A3-D7AE3AED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B3BBA-8A13-4B72-8BD6-B2246D61E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BB45F-43BA-4E27-BF60-07D7A2E9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D1B9-2927-4917-BF1D-21876CF9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10DCA-1D52-408D-9F33-AFBB61375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AF09F-631E-4437-AD4D-C14ECAAD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A3AAB-804B-47E1-8066-9D69881F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6B5DC-B25A-4CA9-9660-FC3A98C5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1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764E-D6C6-4E2B-9763-0D3B7018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2B127-A3FA-4BD0-B2C4-4A59E0040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A74E5-37A2-401E-A031-51FB7A24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3EF33-17CC-43C5-BAE8-6002C58A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4BB3C-DA66-45C0-B461-89495793E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E5BF-7409-4486-8316-7C35D569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38CA3-7B23-4B3E-9F36-A9E1DAEC2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EB7DE-F55F-49AB-873A-5D83E617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2480D-20ED-44AC-BEBF-4489BA23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CFFDF-7C6A-489F-A612-D1D458CB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911AE-2006-413A-AB0A-1FA20E5A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6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F9393-D8DD-4526-9C2D-651DF5F9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52470-6726-4962-B235-683532672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F4855-CE2C-4190-80B5-8A1CA2E9E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50A81B-20EC-40D8-8653-B736353B5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7C6E7-29B1-47DE-A46B-D2C4535A9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76991-957F-49AC-ABFA-0C9495C8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6C1EF-BD26-41DA-80E8-E93BC7B4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CA2AA9-B3B3-4A4A-9E00-088A34B2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836C-C47F-436C-88D2-98FE8AEF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C1519A-A077-46AE-92FE-96C069EA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464A6-7E3F-4421-8811-0E904ECDC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4146F-C6CC-41DD-97D8-F2B80E2D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1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38F75-3E34-4778-9131-7CA9E76C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932C3B-E205-4AA6-86AF-86D284B3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01624-CD61-4B50-8D9C-C13C466C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3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405B-917B-48FA-BE61-EDE3E069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EFF82-AD1B-4B1E-9AAE-00D6CEBA3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3965E-8DAB-4A4C-BF8A-E09B4F4CC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9D260-7ACD-4951-A26B-86DF6F6E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DE2FE-76A3-4D0D-B146-1CB54F98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7D27F-DB35-40C7-960D-AEE58CFF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2F3D-CD37-4B09-8971-A3EEB67E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314F1-37EA-4FB7-BE06-6FB9022B5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2770F-C812-4593-AF31-385A30A5E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2EF15-E390-463D-BCB2-791ED48C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F6924-7925-4521-93D6-A6ABC165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45EBF-41B4-4DDE-A34C-FFB3AEF1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0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0AA8E-9742-4B61-9E23-B617C874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926F4-1F04-4451-A270-9A901092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BE3CE-2BF7-480D-8501-9009FDF42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C25EC-0FF2-4214-8B39-68DB3272D5D1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FA05D-32FF-421A-A5E7-6D1FDB500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6121C-E00F-4940-B7CA-AFD9895E7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12EB6-9F90-4652-ADAE-89BAB0C5A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1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p4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8.mp4"/><Relationship Id="rId7" Type="http://schemas.openxmlformats.org/officeDocument/2006/relationships/image" Target="../media/image1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5AC5-E0E5-413C-A040-7BB4E25F6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Dynamic Simulations</a:t>
            </a:r>
          </a:p>
        </p:txBody>
      </p:sp>
    </p:spTree>
    <p:extLst>
      <p:ext uri="{BB962C8B-B14F-4D97-AF65-F5344CB8AC3E}">
        <p14:creationId xmlns:p14="http://schemas.microsoft.com/office/powerpoint/2010/main" val="337071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72D88CC-B510-4BA2-A5B2-DF1769FBAC59}"/>
              </a:ext>
            </a:extLst>
          </p:cNvPr>
          <p:cNvGrpSpPr/>
          <p:nvPr/>
        </p:nvGrpSpPr>
        <p:grpSpPr>
          <a:xfrm>
            <a:off x="0" y="-2458"/>
            <a:ext cx="12083733" cy="6858000"/>
            <a:chOff x="0" y="-2458"/>
            <a:chExt cx="12083733" cy="6858000"/>
          </a:xfrm>
        </p:grpSpPr>
        <p:pic>
          <p:nvPicPr>
            <p:cNvPr id="5" name="Picture 4" descr="Diagram, schematic&#10;&#10;Description automatically generated">
              <a:extLst>
                <a:ext uri="{FF2B5EF4-FFF2-40B4-BE49-F238E27FC236}">
                  <a16:creationId xmlns:a16="http://schemas.microsoft.com/office/drawing/2014/main" id="{E31BB78A-8644-4C0B-B214-C525867DB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206" y="-2458"/>
              <a:ext cx="10841277" cy="685800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B5D10A8-98C3-497F-B1BA-DFFDE6668B4B}"/>
                </a:ext>
              </a:extLst>
            </p:cNvPr>
            <p:cNvSpPr/>
            <p:nvPr/>
          </p:nvSpPr>
          <p:spPr>
            <a:xfrm>
              <a:off x="562708" y="3953022"/>
              <a:ext cx="3713870" cy="220862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55E51E-E6BB-4E1A-BF56-2F6BF15F1D19}"/>
                </a:ext>
              </a:extLst>
            </p:cNvPr>
            <p:cNvSpPr txBox="1"/>
            <p:nvPr/>
          </p:nvSpPr>
          <p:spPr>
            <a:xfrm>
              <a:off x="0" y="2226213"/>
              <a:ext cx="382289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Inverse Kinematics code</a:t>
              </a:r>
            </a:p>
            <a:p>
              <a:pPr algn="ctr"/>
              <a:r>
                <a:rPr lang="en-US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Inputs</a:t>
              </a:r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x, y, z coordinates of an object</a:t>
              </a:r>
            </a:p>
            <a:p>
              <a:pPr algn="ctr"/>
              <a:r>
                <a:rPr lang="en-US" i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Outputs</a:t>
              </a:r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array of leg lengths and rotation angle of the bearing</a:t>
              </a:r>
            </a:p>
          </p:txBody>
        </p: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4D644C10-0502-4B17-855F-447F31905249}"/>
                </a:ext>
              </a:extLst>
            </p:cNvPr>
            <p:cNvCxnSpPr>
              <a:stCxn id="6" idx="2"/>
              <a:endCxn id="2" idx="0"/>
            </p:cNvCxnSpPr>
            <p:nvPr/>
          </p:nvCxnSpPr>
          <p:spPr>
            <a:xfrm rot="16200000" flipH="1">
              <a:off x="1902305" y="3435684"/>
              <a:ext cx="526480" cy="508196"/>
            </a:xfrm>
            <a:prstGeom prst="curvedConnector3">
              <a:avLst/>
            </a:prstGeom>
            <a:noFill/>
            <a:ln w="28575">
              <a:solidFill>
                <a:schemeClr val="accent2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BD318B-1768-41E4-8280-A627D52720C1}"/>
                </a:ext>
              </a:extLst>
            </p:cNvPr>
            <p:cNvSpPr/>
            <p:nvPr/>
          </p:nvSpPr>
          <p:spPr>
            <a:xfrm>
              <a:off x="7540283" y="3577240"/>
              <a:ext cx="1350499" cy="22086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7E362B-A536-4423-B588-F00BEECE252C}"/>
                </a:ext>
              </a:extLst>
            </p:cNvPr>
            <p:cNvSpPr txBox="1"/>
            <p:nvPr/>
          </p:nvSpPr>
          <p:spPr>
            <a:xfrm>
              <a:off x="9675813" y="404476"/>
              <a:ext cx="240792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PID controllers </a:t>
              </a:r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 bearing rotation and linear actuators movement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733A4B-5AED-4488-8510-001BDAEA617F}"/>
                </a:ext>
              </a:extLst>
            </p:cNvPr>
            <p:cNvSpPr/>
            <p:nvPr/>
          </p:nvSpPr>
          <p:spPr>
            <a:xfrm>
              <a:off x="8325314" y="122565"/>
              <a:ext cx="1350499" cy="197352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BB89B239-66A5-49F1-823B-34B501AA5736}"/>
                </a:ext>
              </a:extLst>
            </p:cNvPr>
            <p:cNvCxnSpPr>
              <a:cxnSpLocks/>
              <a:stCxn id="11" idx="4"/>
              <a:endCxn id="9" idx="2"/>
            </p:cNvCxnSpPr>
            <p:nvPr/>
          </p:nvCxnSpPr>
          <p:spPr>
            <a:xfrm rot="5400000" flipH="1" flipV="1">
              <a:off x="9694527" y="910841"/>
              <a:ext cx="491282" cy="1879209"/>
            </a:xfrm>
            <a:prstGeom prst="curvedConnector3">
              <a:avLst>
                <a:gd name="adj1" fmla="val -46531"/>
              </a:avLst>
            </a:prstGeom>
            <a:noFill/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E231F1DA-3AB9-4391-8CFF-5F48809B5676}"/>
                </a:ext>
              </a:extLst>
            </p:cNvPr>
            <p:cNvCxnSpPr>
              <a:stCxn id="8" idx="7"/>
            </p:cNvCxnSpPr>
            <p:nvPr/>
          </p:nvCxnSpPr>
          <p:spPr>
            <a:xfrm rot="5400000" flipH="1" flipV="1">
              <a:off x="8638448" y="1659362"/>
              <a:ext cx="2295882" cy="2186767"/>
            </a:xfrm>
            <a:prstGeom prst="curvedConnector3">
              <a:avLst/>
            </a:prstGeom>
            <a:noFill/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ADDBB2-F0B4-40A9-B7A2-9FF3C84AF919}"/>
                </a:ext>
              </a:extLst>
            </p:cNvPr>
            <p:cNvSpPr/>
            <p:nvPr/>
          </p:nvSpPr>
          <p:spPr>
            <a:xfrm>
              <a:off x="9258472" y="3577240"/>
              <a:ext cx="1988991" cy="2077972"/>
            </a:xfrm>
            <a:prstGeom prst="ellips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902B8F-D6B0-4811-B81D-1C5FE52CD699}"/>
                </a:ext>
              </a:extLst>
            </p:cNvPr>
            <p:cNvSpPr txBox="1"/>
            <p:nvPr/>
          </p:nvSpPr>
          <p:spPr>
            <a:xfrm>
              <a:off x="7997071" y="6130358"/>
              <a:ext cx="24079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Imported solids form </a:t>
              </a:r>
              <a:r>
                <a:rPr lang="en-US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Solidworks</a:t>
              </a:r>
              <a:r>
                <a:rPr 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674273B3-DFB5-47DE-9B3D-DE6A2CC81251}"/>
                </a:ext>
              </a:extLst>
            </p:cNvPr>
            <p:cNvCxnSpPr>
              <a:cxnSpLocks/>
              <a:stCxn id="20" idx="4"/>
              <a:endCxn id="21" idx="3"/>
            </p:cNvCxnSpPr>
            <p:nvPr/>
          </p:nvCxnSpPr>
          <p:spPr>
            <a:xfrm rot="16200000" flipH="1">
              <a:off x="9929823" y="5978356"/>
              <a:ext cx="798312" cy="152023"/>
            </a:xfrm>
            <a:prstGeom prst="curvedConnector4">
              <a:avLst>
                <a:gd name="adj1" fmla="val 29759"/>
                <a:gd name="adj2" fmla="val 804546"/>
              </a:avLst>
            </a:prstGeom>
            <a:noFill/>
            <a:ln w="28575">
              <a:solidFill>
                <a:schemeClr val="accent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6559CD-726A-4C63-8094-1BBAD5CA8A8D}"/>
                </a:ext>
              </a:extLst>
            </p:cNvPr>
            <p:cNvSpPr/>
            <p:nvPr/>
          </p:nvSpPr>
          <p:spPr>
            <a:xfrm>
              <a:off x="4740812" y="5148776"/>
              <a:ext cx="1437286" cy="1627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59FD13-F7A1-4506-A828-813A29BFBB2C}"/>
                </a:ext>
              </a:extLst>
            </p:cNvPr>
            <p:cNvSpPr/>
            <p:nvPr/>
          </p:nvSpPr>
          <p:spPr>
            <a:xfrm>
              <a:off x="5852468" y="2897946"/>
              <a:ext cx="1437286" cy="1783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7C50EC3-75BC-4E26-8485-8425511BE360}"/>
                </a:ext>
              </a:extLst>
            </p:cNvPr>
            <p:cNvSpPr/>
            <p:nvPr/>
          </p:nvSpPr>
          <p:spPr>
            <a:xfrm>
              <a:off x="6225262" y="2096087"/>
              <a:ext cx="1437286" cy="1627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6A1188-3C44-4ECD-8358-BE133ED6E11D}"/>
                </a:ext>
              </a:extLst>
            </p:cNvPr>
            <p:cNvSpPr/>
            <p:nvPr/>
          </p:nvSpPr>
          <p:spPr>
            <a:xfrm>
              <a:off x="7121354" y="122565"/>
              <a:ext cx="981637" cy="7064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E26B70-CD14-4D55-8B78-06CAFBAE0A2D}"/>
                </a:ext>
              </a:extLst>
            </p:cNvPr>
            <p:cNvSpPr/>
            <p:nvPr/>
          </p:nvSpPr>
          <p:spPr>
            <a:xfrm>
              <a:off x="6893529" y="136577"/>
              <a:ext cx="1437286" cy="383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80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09477-9092-4B9B-A8D0-85995789E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112187"/>
              </p:ext>
            </p:extLst>
          </p:nvPr>
        </p:nvGraphicFramePr>
        <p:xfrm>
          <a:off x="1865635" y="1286934"/>
          <a:ext cx="8460733" cy="4105955"/>
        </p:xfrm>
        <a:graphic>
          <a:graphicData uri="http://schemas.openxmlformats.org/drawingml/2006/table">
            <a:tbl>
              <a:tblPr firstRow="1" firstCol="1" bandRow="1"/>
              <a:tblGrid>
                <a:gridCol w="1393054">
                  <a:extLst>
                    <a:ext uri="{9D8B030D-6E8A-4147-A177-3AD203B41FA5}">
                      <a16:colId xmlns:a16="http://schemas.microsoft.com/office/drawing/2014/main" val="135607230"/>
                    </a:ext>
                  </a:extLst>
                </a:gridCol>
                <a:gridCol w="3448498">
                  <a:extLst>
                    <a:ext uri="{9D8B030D-6E8A-4147-A177-3AD203B41FA5}">
                      <a16:colId xmlns:a16="http://schemas.microsoft.com/office/drawing/2014/main" val="4064671882"/>
                    </a:ext>
                  </a:extLst>
                </a:gridCol>
                <a:gridCol w="3619181">
                  <a:extLst>
                    <a:ext uri="{9D8B030D-6E8A-4147-A177-3AD203B41FA5}">
                      <a16:colId xmlns:a16="http://schemas.microsoft.com/office/drawing/2014/main" val="3422697207"/>
                    </a:ext>
                  </a:extLst>
                </a:gridCol>
              </a:tblGrid>
              <a:tr h="58656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Inverse Kinematics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Dynamic Simulation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5330"/>
                  </a:ext>
                </a:extLst>
              </a:tr>
              <a:tr h="58656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Leg 1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0.3773 m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0.3774 m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098912"/>
                  </a:ext>
                </a:extLst>
              </a:tr>
              <a:tr h="58656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Leg 2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0.2819 m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0.2822 m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307267"/>
                  </a:ext>
                </a:extLst>
              </a:tr>
              <a:tr h="58656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Leg 3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0.5749 m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0.5755 m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40191"/>
                  </a:ext>
                </a:extLst>
              </a:tr>
              <a:tr h="58656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Leg 4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0.6373 m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0.6378 m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011951"/>
                  </a:ext>
                </a:extLst>
              </a:tr>
              <a:tr h="58656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Leg 5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0.5523 m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0.5528 m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310995"/>
                  </a:ext>
                </a:extLst>
              </a:tr>
              <a:tr h="58656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Leg 6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0.5550 m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1400"/>
                        </a:spcAft>
                        <a:tabLst>
                          <a:tab pos="630555" algn="l"/>
                        </a:tabLst>
                      </a:pPr>
                      <a:r>
                        <a:rPr lang="en-US" sz="2700" b="0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0.5553 m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882" marR="156882" marT="2178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424305"/>
                  </a:ext>
                </a:extLst>
              </a:tr>
            </a:tbl>
          </a:graphicData>
        </a:graphic>
      </p:graphicFrame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C636FA4-C37E-4601-9D06-3FC5F2CF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2853" y="415275"/>
            <a:ext cx="1200318" cy="1743318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6CD55A2-1E27-4009-AD72-CCE73F09B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7451" y="1650762"/>
            <a:ext cx="118126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4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E4A0-3495-4B7A-B3C9-4E0D76BC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477"/>
            <a:ext cx="3763297" cy="992598"/>
          </a:xfrm>
        </p:spPr>
        <p:txBody>
          <a:bodyPr/>
          <a:lstStyle/>
          <a:p>
            <a:r>
              <a:rPr lang="en-US" dirty="0"/>
              <a:t>Experiment 1</a:t>
            </a:r>
          </a:p>
        </p:txBody>
      </p:sp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33153435-DA6A-4D53-BB1E-B8D971B5F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9387" y="1435303"/>
            <a:ext cx="5364162" cy="4800600"/>
          </a:xfrm>
          <a:prstGeom prst="rect">
            <a:avLst/>
          </a:prstGeom>
        </p:spPr>
      </p:pic>
      <p:pic>
        <p:nvPicPr>
          <p:cNvPr id="5" name="sm_import_stewart_platformRus1">
            <a:hlinkClick r:id="" action="ppaction://media"/>
            <a:extLst>
              <a:ext uri="{FF2B5EF4-FFF2-40B4-BE49-F238E27FC236}">
                <a16:creationId xmlns:a16="http://schemas.microsoft.com/office/drawing/2014/main" id="{17F9C3F0-73C0-419E-9FE7-BDE7F026CF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0913" y="1500391"/>
            <a:ext cx="5981700" cy="467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80631-2B4C-440B-AD4E-713F8D60E0FA}"/>
              </a:ext>
            </a:extLst>
          </p:cNvPr>
          <p:cNvSpPr txBox="1"/>
          <p:nvPr/>
        </p:nvSpPr>
        <p:spPr>
          <a:xfrm>
            <a:off x="5727591" y="206477"/>
            <a:ext cx="950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X: 0</a:t>
            </a:r>
          </a:p>
          <a:p>
            <a:r>
              <a:rPr lang="en-US" sz="2000" dirty="0"/>
              <a:t>Y: 1187</a:t>
            </a:r>
          </a:p>
          <a:p>
            <a:r>
              <a:rPr lang="en-US" sz="2000" dirty="0"/>
              <a:t>Z: 3678</a:t>
            </a:r>
          </a:p>
        </p:txBody>
      </p:sp>
    </p:spTree>
    <p:extLst>
      <p:ext uri="{BB962C8B-B14F-4D97-AF65-F5344CB8AC3E}">
        <p14:creationId xmlns:p14="http://schemas.microsoft.com/office/powerpoint/2010/main" val="19425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7035-C254-4F55-ACF5-2F32E021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27888-DADA-4F1C-8355-D7AF7FB92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 PID </a:t>
            </a:r>
            <a:r>
              <a:rPr lang="en-US" dirty="0" err="1"/>
              <a:t>coeffs</a:t>
            </a:r>
            <a:r>
              <a:rPr lang="en-US" dirty="0"/>
              <a:t> to find optimal time using preinstalled </a:t>
            </a:r>
            <a:r>
              <a:rPr lang="en-US" dirty="0" err="1"/>
              <a:t>matlab</a:t>
            </a:r>
            <a:r>
              <a:rPr lang="en-US" dirty="0"/>
              <a:t> libraries/packages.</a:t>
            </a:r>
          </a:p>
          <a:p>
            <a:r>
              <a:rPr lang="en-US" dirty="0"/>
              <a:t>Add raytracing to the Simulink simulation</a:t>
            </a:r>
          </a:p>
          <a:p>
            <a:r>
              <a:rPr lang="en-US" dirty="0"/>
              <a:t>Add dome over the telescope in Simulink simulation</a:t>
            </a:r>
          </a:p>
          <a:p>
            <a:r>
              <a:rPr lang="en-US" dirty="0"/>
              <a:t>Study the difference between </a:t>
            </a:r>
            <a:r>
              <a:rPr lang="en-US" dirty="0">
                <a:highlight>
                  <a:srgbClr val="FFFF00"/>
                </a:highlight>
              </a:rPr>
              <a:t>active optics </a:t>
            </a:r>
            <a:r>
              <a:rPr lang="en-US" dirty="0"/>
              <a:t>and adaptive optics</a:t>
            </a:r>
          </a:p>
          <a:p>
            <a:r>
              <a:rPr lang="en-US" dirty="0"/>
              <a:t>Understand the code for mirror control, and adapt it to Simulink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kk-K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9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E4A0-3495-4B7A-B3C9-4E0D76BC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477"/>
            <a:ext cx="10515600" cy="992598"/>
          </a:xfrm>
        </p:spPr>
        <p:txBody>
          <a:bodyPr/>
          <a:lstStyle/>
          <a:p>
            <a:r>
              <a:rPr lang="en-US" dirty="0"/>
              <a:t>Experiment 2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C242B7B5-BD60-4050-9E39-5BB8D58498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161" y="1591607"/>
            <a:ext cx="5364162" cy="480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E808A-A841-4927-9969-E1340A0BEEB2}"/>
              </a:ext>
            </a:extLst>
          </p:cNvPr>
          <p:cNvSpPr txBox="1"/>
          <p:nvPr/>
        </p:nvSpPr>
        <p:spPr>
          <a:xfrm>
            <a:off x="5727591" y="206477"/>
            <a:ext cx="2098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X: -1010</a:t>
            </a:r>
          </a:p>
          <a:p>
            <a:r>
              <a:rPr lang="en-US" sz="2000" dirty="0"/>
              <a:t>Y: -1110</a:t>
            </a:r>
          </a:p>
          <a:p>
            <a:r>
              <a:rPr lang="en-US" sz="2000" dirty="0"/>
              <a:t>Z: 2871</a:t>
            </a:r>
          </a:p>
        </p:txBody>
      </p:sp>
      <p:pic>
        <p:nvPicPr>
          <p:cNvPr id="7" name="2">
            <a:hlinkClick r:id="" action="ppaction://media"/>
            <a:extLst>
              <a:ext uri="{FF2B5EF4-FFF2-40B4-BE49-F238E27FC236}">
                <a16:creationId xmlns:a16="http://schemas.microsoft.com/office/drawing/2014/main" id="{2FC17043-D02F-4601-AB78-6339DAD9DB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89984" y="1972607"/>
            <a:ext cx="5981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0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E4A0-3495-4B7A-B3C9-4E0D76BC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477"/>
            <a:ext cx="10515600" cy="992598"/>
          </a:xfrm>
        </p:spPr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E808A-A841-4927-9969-E1340A0BEEB2}"/>
              </a:ext>
            </a:extLst>
          </p:cNvPr>
          <p:cNvSpPr txBox="1"/>
          <p:nvPr/>
        </p:nvSpPr>
        <p:spPr>
          <a:xfrm>
            <a:off x="5757088" y="206477"/>
            <a:ext cx="2098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X: -1100	 </a:t>
            </a:r>
          </a:p>
          <a:p>
            <a:r>
              <a:rPr lang="en-US" sz="2000" dirty="0"/>
              <a:t>Y: 1300</a:t>
            </a:r>
          </a:p>
          <a:p>
            <a:r>
              <a:rPr lang="en-US" sz="2000" dirty="0"/>
              <a:t>Z: 4000</a:t>
            </a: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95A7B6BA-D851-44AC-ACA5-2121CB5D95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442" y="1513503"/>
            <a:ext cx="5364162" cy="4800600"/>
          </a:xfrm>
          <a:prstGeom prst="rect">
            <a:avLst/>
          </a:prstGeom>
        </p:spPr>
      </p:pic>
      <p:pic>
        <p:nvPicPr>
          <p:cNvPr id="8" name="3_1">
            <a:hlinkClick r:id="" action="ppaction://media"/>
            <a:extLst>
              <a:ext uri="{FF2B5EF4-FFF2-40B4-BE49-F238E27FC236}">
                <a16:creationId xmlns:a16="http://schemas.microsoft.com/office/drawing/2014/main" id="{37FBF578-0549-4B26-B599-860BD7B655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89215" y="2111990"/>
            <a:ext cx="5981700" cy="3603625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025973E3-2089-4804-B236-7BF87297D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8174" y="-157351"/>
            <a:ext cx="1200318" cy="1743318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F0D640A-572A-4027-8889-63CC006EF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845" y="206477"/>
            <a:ext cx="118126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E4A0-3495-4B7A-B3C9-4E0D76BC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477"/>
            <a:ext cx="10515600" cy="992598"/>
          </a:xfrm>
        </p:spPr>
        <p:txBody>
          <a:bodyPr/>
          <a:lstStyle/>
          <a:p>
            <a:r>
              <a:rPr lang="en-US" dirty="0"/>
              <a:t>Experiment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E808A-A841-4927-9969-E1340A0BEEB2}"/>
              </a:ext>
            </a:extLst>
          </p:cNvPr>
          <p:cNvSpPr txBox="1"/>
          <p:nvPr/>
        </p:nvSpPr>
        <p:spPr>
          <a:xfrm>
            <a:off x="5727591" y="206477"/>
            <a:ext cx="2098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X: 0 </a:t>
            </a:r>
          </a:p>
          <a:p>
            <a:r>
              <a:rPr lang="en-US" sz="2000" dirty="0"/>
              <a:t>Y: 0 </a:t>
            </a:r>
          </a:p>
          <a:p>
            <a:r>
              <a:rPr lang="en-US" sz="2000" dirty="0"/>
              <a:t>Z: 12000</a:t>
            </a:r>
          </a:p>
        </p:txBody>
      </p:sp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C4FF411B-59FE-4B16-AEE6-E66CF5356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8641" y="1647611"/>
            <a:ext cx="5364162" cy="4800600"/>
          </a:xfrm>
          <a:prstGeom prst="rect">
            <a:avLst/>
          </a:prstGeom>
        </p:spPr>
      </p:pic>
      <p:pic>
        <p:nvPicPr>
          <p:cNvPr id="5" name="4">
            <a:hlinkClick r:id="" action="ppaction://media"/>
            <a:extLst>
              <a:ext uri="{FF2B5EF4-FFF2-40B4-BE49-F238E27FC236}">
                <a16:creationId xmlns:a16="http://schemas.microsoft.com/office/drawing/2014/main" id="{34115350-7223-4474-AC2E-F2B94AC16D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8079" y="1933755"/>
            <a:ext cx="5981700" cy="3763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32E78-A3FD-4F71-9A05-F2D456F81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9481" y="313925"/>
            <a:ext cx="943107" cy="1333686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4519A9C7-EF13-4CAA-AF77-D3C0D32974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0010" y="285346"/>
            <a:ext cx="981212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0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188</Words>
  <Application>Microsoft Office PowerPoint</Application>
  <PresentationFormat>Widescreen</PresentationFormat>
  <Paragraphs>61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Dynamic Simulations</vt:lpstr>
      <vt:lpstr>PowerPoint Presentation</vt:lpstr>
      <vt:lpstr>PowerPoint Presentation</vt:lpstr>
      <vt:lpstr>Experiment 1</vt:lpstr>
      <vt:lpstr>S</vt:lpstr>
      <vt:lpstr>Experiment 2</vt:lpstr>
      <vt:lpstr>Experiment 3</vt:lpstr>
      <vt:lpstr>Experiment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Simulations</dc:title>
  <dc:creator>Ruslan Zhagypar</dc:creator>
  <cp:lastModifiedBy>Daniyar Serikov</cp:lastModifiedBy>
  <cp:revision>11</cp:revision>
  <dcterms:created xsi:type="dcterms:W3CDTF">2021-08-13T07:35:51Z</dcterms:created>
  <dcterms:modified xsi:type="dcterms:W3CDTF">2023-09-24T20:15:07Z</dcterms:modified>
</cp:coreProperties>
</file>